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9" r:id="rId1"/>
  </p:sldMasterIdLst>
  <p:notesMasterIdLst>
    <p:notesMasterId r:id="rId17"/>
  </p:notesMasterIdLst>
  <p:sldIdLst>
    <p:sldId id="322" r:id="rId2"/>
    <p:sldId id="324" r:id="rId3"/>
    <p:sldId id="413" r:id="rId4"/>
    <p:sldId id="414" r:id="rId5"/>
    <p:sldId id="424" r:id="rId6"/>
    <p:sldId id="425" r:id="rId7"/>
    <p:sldId id="426" r:id="rId8"/>
    <p:sldId id="427" r:id="rId9"/>
    <p:sldId id="408" r:id="rId10"/>
    <p:sldId id="415" r:id="rId11"/>
    <p:sldId id="429" r:id="rId12"/>
    <p:sldId id="430" r:id="rId13"/>
    <p:sldId id="431" r:id="rId14"/>
    <p:sldId id="412" r:id="rId15"/>
    <p:sldId id="383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61F0D8-EE5F-4F5E-8DBB-74D1F11F0514}">
  <a:tblStyle styleId="{2961F0D8-EE5F-4F5E-8DBB-74D1F11F05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6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766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214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0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147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93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762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971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581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47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011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470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978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832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180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0">
  <p:cSld name="CUSTOM_3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ctrTitle"/>
          </p:nvPr>
        </p:nvSpPr>
        <p:spPr>
          <a:xfrm flipH="1">
            <a:off x="4432350" y="1831500"/>
            <a:ext cx="2809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902150" y="2222921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4432350" y="2775300"/>
            <a:ext cx="23946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1">
  <p:cSld name="CUSTOM_3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ctrTitle"/>
          </p:nvPr>
        </p:nvSpPr>
        <p:spPr>
          <a:xfrm flipH="1">
            <a:off x="1745813" y="1828100"/>
            <a:ext cx="29793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418888" y="221952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26"/>
          <p:cNvSpPr txBox="1">
            <a:spLocks noGrp="1"/>
          </p:cNvSpPr>
          <p:nvPr>
            <p:ph type="subTitle" idx="1"/>
          </p:nvPr>
        </p:nvSpPr>
        <p:spPr>
          <a:xfrm>
            <a:off x="2531675" y="2771900"/>
            <a:ext cx="21936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ctrTitle"/>
          </p:nvPr>
        </p:nvSpPr>
        <p:spPr>
          <a:xfrm>
            <a:off x="2638350" y="-766502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2459550" y="1171225"/>
            <a:ext cx="4224900" cy="9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subTitle" idx="1"/>
          </p:nvPr>
        </p:nvSpPr>
        <p:spPr>
          <a:xfrm>
            <a:off x="5011944" y="1392300"/>
            <a:ext cx="27333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xo 2"/>
              <a:buNone/>
              <a:defRPr sz="1400" b="1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2"/>
          </p:nvPr>
        </p:nvSpPr>
        <p:spPr>
          <a:xfrm>
            <a:off x="4546540" y="2069617"/>
            <a:ext cx="3712800" cy="26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100"/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2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ctrTitle"/>
          </p:nvPr>
        </p:nvSpPr>
        <p:spPr>
          <a:xfrm>
            <a:off x="4888784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4888784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2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ctrTitle"/>
          </p:nvPr>
        </p:nvSpPr>
        <p:spPr>
          <a:xfrm>
            <a:off x="1399935" y="1490117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subTitle" idx="1"/>
          </p:nvPr>
        </p:nvSpPr>
        <p:spPr>
          <a:xfrm>
            <a:off x="1399935" y="1784367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ctrTitle" idx="2"/>
          </p:nvPr>
        </p:nvSpPr>
        <p:spPr>
          <a:xfrm>
            <a:off x="1399935" y="248748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3"/>
          </p:nvPr>
        </p:nvSpPr>
        <p:spPr>
          <a:xfrm>
            <a:off x="1399935" y="278173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ctrTitle" idx="4"/>
          </p:nvPr>
        </p:nvSpPr>
        <p:spPr>
          <a:xfrm>
            <a:off x="1399935" y="3484848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subTitle" idx="5"/>
          </p:nvPr>
        </p:nvSpPr>
        <p:spPr>
          <a:xfrm>
            <a:off x="1399935" y="3779098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6"/>
          </p:nvPr>
        </p:nvSpPr>
        <p:spPr>
          <a:xfrm>
            <a:off x="1399935" y="733850"/>
            <a:ext cx="26454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" name="Google Shape;166;p31"/>
          <p:cNvSpPr txBox="1">
            <a:spLocks noGrp="1"/>
          </p:cNvSpPr>
          <p:nvPr>
            <p:ph type="ctrTitle" idx="2"/>
          </p:nvPr>
        </p:nvSpPr>
        <p:spPr>
          <a:xfrm>
            <a:off x="1741950" y="183705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subTitle" idx="1"/>
          </p:nvPr>
        </p:nvSpPr>
        <p:spPr>
          <a:xfrm>
            <a:off x="1741950" y="2212000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ctrTitle" idx="3"/>
          </p:nvPr>
        </p:nvSpPr>
        <p:spPr>
          <a:xfrm>
            <a:off x="5633758" y="349540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subTitle" idx="4"/>
          </p:nvPr>
        </p:nvSpPr>
        <p:spPr>
          <a:xfrm>
            <a:off x="5256958" y="2509707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5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ctrTitle"/>
          </p:nvPr>
        </p:nvSpPr>
        <p:spPr>
          <a:xfrm>
            <a:off x="3597150" y="1456050"/>
            <a:ext cx="17832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subTitle" idx="1"/>
          </p:nvPr>
        </p:nvSpPr>
        <p:spPr>
          <a:xfrm>
            <a:off x="3597150" y="1983400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ctrTitle" idx="2"/>
          </p:nvPr>
        </p:nvSpPr>
        <p:spPr>
          <a:xfrm>
            <a:off x="3745350" y="3197745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subTitle" idx="3"/>
          </p:nvPr>
        </p:nvSpPr>
        <p:spPr>
          <a:xfrm>
            <a:off x="3368550" y="3709857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ctrTitle" idx="4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ctrTitle"/>
          </p:nvPr>
        </p:nvSpPr>
        <p:spPr>
          <a:xfrm>
            <a:off x="1456200" y="1833025"/>
            <a:ext cx="2617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subTitle" idx="1"/>
          </p:nvPr>
        </p:nvSpPr>
        <p:spPr>
          <a:xfrm>
            <a:off x="1018050" y="1260500"/>
            <a:ext cx="34941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ctrTitle" idx="2"/>
          </p:nvPr>
        </p:nvSpPr>
        <p:spPr>
          <a:xfrm>
            <a:off x="1458300" y="4163900"/>
            <a:ext cx="261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ubTitle" idx="3"/>
          </p:nvPr>
        </p:nvSpPr>
        <p:spPr>
          <a:xfrm>
            <a:off x="1018650" y="3597131"/>
            <a:ext cx="3492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4" name="Google Shape;194;p35"/>
          <p:cNvSpPr txBox="1">
            <a:spLocks noGrp="1"/>
          </p:cNvSpPr>
          <p:nvPr>
            <p:ph type="ctrTitle" idx="4"/>
          </p:nvPr>
        </p:nvSpPr>
        <p:spPr>
          <a:xfrm>
            <a:off x="5086575" y="2998463"/>
            <a:ext cx="2615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5"/>
          <p:cNvSpPr txBox="1">
            <a:spLocks noGrp="1"/>
          </p:cNvSpPr>
          <p:nvPr>
            <p:ph type="subTitle" idx="5"/>
          </p:nvPr>
        </p:nvSpPr>
        <p:spPr>
          <a:xfrm>
            <a:off x="4647675" y="2427015"/>
            <a:ext cx="3492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6" name="Google Shape;196;p35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9" name="Google Shape;209;p37"/>
          <p:cNvSpPr txBox="1">
            <a:spLocks noGrp="1"/>
          </p:cNvSpPr>
          <p:nvPr>
            <p:ph type="ctrTitle" idx="2"/>
          </p:nvPr>
        </p:nvSpPr>
        <p:spPr>
          <a:xfrm>
            <a:off x="696800" y="1442500"/>
            <a:ext cx="17922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subTitle" idx="1"/>
          </p:nvPr>
        </p:nvSpPr>
        <p:spPr>
          <a:xfrm>
            <a:off x="696800" y="1736742"/>
            <a:ext cx="1792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1" name="Google Shape;211;p37"/>
          <p:cNvSpPr txBox="1">
            <a:spLocks noGrp="1"/>
          </p:cNvSpPr>
          <p:nvPr>
            <p:ph type="ctrTitle" idx="3"/>
          </p:nvPr>
        </p:nvSpPr>
        <p:spPr>
          <a:xfrm>
            <a:off x="2675801" y="3234800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2" name="Google Shape;212;p37"/>
          <p:cNvSpPr txBox="1">
            <a:spLocks noGrp="1"/>
          </p:cNvSpPr>
          <p:nvPr>
            <p:ph type="subTitle" idx="4"/>
          </p:nvPr>
        </p:nvSpPr>
        <p:spPr>
          <a:xfrm>
            <a:off x="2679533" y="3529048"/>
            <a:ext cx="1792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3" name="Google Shape;213;p37"/>
          <p:cNvSpPr txBox="1">
            <a:spLocks noGrp="1"/>
          </p:cNvSpPr>
          <p:nvPr>
            <p:ph type="ctrTitle" idx="5"/>
          </p:nvPr>
        </p:nvSpPr>
        <p:spPr>
          <a:xfrm>
            <a:off x="6645897" y="324949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6"/>
          </p:nvPr>
        </p:nvSpPr>
        <p:spPr>
          <a:xfrm>
            <a:off x="6645899" y="354374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5" name="Google Shape;215;p37"/>
          <p:cNvSpPr txBox="1">
            <a:spLocks noGrp="1"/>
          </p:cNvSpPr>
          <p:nvPr>
            <p:ph type="ctrTitle" idx="7"/>
          </p:nvPr>
        </p:nvSpPr>
        <p:spPr>
          <a:xfrm>
            <a:off x="4662266" y="143722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8"/>
          </p:nvPr>
        </p:nvSpPr>
        <p:spPr>
          <a:xfrm>
            <a:off x="4662266" y="173147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>
            <a:spLocks noGrp="1"/>
          </p:cNvSpPr>
          <p:nvPr>
            <p:ph type="ctrTitle"/>
          </p:nvPr>
        </p:nvSpPr>
        <p:spPr>
          <a:xfrm>
            <a:off x="2289158" y="1318667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9" name="Google Shape;219;p38"/>
          <p:cNvSpPr txBox="1">
            <a:spLocks noGrp="1"/>
          </p:cNvSpPr>
          <p:nvPr>
            <p:ph type="subTitle" idx="1"/>
          </p:nvPr>
        </p:nvSpPr>
        <p:spPr>
          <a:xfrm>
            <a:off x="2289158" y="1612917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0" name="Google Shape;220;p38"/>
          <p:cNvSpPr txBox="1">
            <a:spLocks noGrp="1"/>
          </p:cNvSpPr>
          <p:nvPr>
            <p:ph type="ctrTitle" idx="2"/>
          </p:nvPr>
        </p:nvSpPr>
        <p:spPr>
          <a:xfrm>
            <a:off x="2298683" y="31133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1" name="Google Shape;221;p38"/>
          <p:cNvSpPr txBox="1">
            <a:spLocks noGrp="1"/>
          </p:cNvSpPr>
          <p:nvPr>
            <p:ph type="subTitle" idx="3"/>
          </p:nvPr>
        </p:nvSpPr>
        <p:spPr>
          <a:xfrm>
            <a:off x="2298683" y="34076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2" name="Google Shape;222;p38"/>
          <p:cNvSpPr txBox="1">
            <a:spLocks noGrp="1"/>
          </p:cNvSpPr>
          <p:nvPr>
            <p:ph type="ctrTitle" idx="4"/>
          </p:nvPr>
        </p:nvSpPr>
        <p:spPr>
          <a:xfrm>
            <a:off x="5050695" y="1318667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3" name="Google Shape;223;p38"/>
          <p:cNvSpPr txBox="1">
            <a:spLocks noGrp="1"/>
          </p:cNvSpPr>
          <p:nvPr>
            <p:ph type="subTitle" idx="5"/>
          </p:nvPr>
        </p:nvSpPr>
        <p:spPr>
          <a:xfrm>
            <a:off x="5050697" y="1612917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hlink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4" name="Google Shape;224;p38"/>
          <p:cNvSpPr txBox="1">
            <a:spLocks noGrp="1"/>
          </p:cNvSpPr>
          <p:nvPr>
            <p:ph type="ctrTitle" idx="6"/>
          </p:nvPr>
        </p:nvSpPr>
        <p:spPr>
          <a:xfrm>
            <a:off x="5050695" y="31133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5" name="Google Shape;225;p38"/>
          <p:cNvSpPr txBox="1">
            <a:spLocks noGrp="1"/>
          </p:cNvSpPr>
          <p:nvPr>
            <p:ph type="subTitle" idx="7"/>
          </p:nvPr>
        </p:nvSpPr>
        <p:spPr>
          <a:xfrm>
            <a:off x="5050697" y="34076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6" name="Google Shape;226;p38"/>
          <p:cNvSpPr txBox="1">
            <a:spLocks noGrp="1"/>
          </p:cNvSpPr>
          <p:nvPr>
            <p:ph type="ctrTitle" idx="8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3" name="Google Shape;243;p40"/>
          <p:cNvSpPr txBox="1">
            <a:spLocks noGrp="1"/>
          </p:cNvSpPr>
          <p:nvPr>
            <p:ph type="ctrTitle" idx="2"/>
          </p:nvPr>
        </p:nvSpPr>
        <p:spPr>
          <a:xfrm>
            <a:off x="1331768" y="1496938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4" name="Google Shape;244;p40"/>
          <p:cNvSpPr txBox="1">
            <a:spLocks noGrp="1"/>
          </p:cNvSpPr>
          <p:nvPr>
            <p:ph type="subTitle" idx="1"/>
          </p:nvPr>
        </p:nvSpPr>
        <p:spPr>
          <a:xfrm>
            <a:off x="1201251" y="1764653"/>
            <a:ext cx="19110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45" name="Google Shape;245;p40"/>
          <p:cNvSpPr txBox="1">
            <a:spLocks noGrp="1"/>
          </p:cNvSpPr>
          <p:nvPr>
            <p:ph type="ctrTitle" idx="3"/>
          </p:nvPr>
        </p:nvSpPr>
        <p:spPr>
          <a:xfrm>
            <a:off x="1331768" y="2590069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6" name="Google Shape;246;p40"/>
          <p:cNvSpPr txBox="1">
            <a:spLocks noGrp="1"/>
          </p:cNvSpPr>
          <p:nvPr>
            <p:ph type="subTitle" idx="4"/>
          </p:nvPr>
        </p:nvSpPr>
        <p:spPr>
          <a:xfrm>
            <a:off x="1201254" y="2858229"/>
            <a:ext cx="1911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47" name="Google Shape;247;p40"/>
          <p:cNvSpPr txBox="1">
            <a:spLocks noGrp="1"/>
          </p:cNvSpPr>
          <p:nvPr>
            <p:ph type="ctrTitle" idx="5"/>
          </p:nvPr>
        </p:nvSpPr>
        <p:spPr>
          <a:xfrm>
            <a:off x="1331768" y="36832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8" name="Google Shape;248;p40"/>
          <p:cNvSpPr txBox="1">
            <a:spLocks noGrp="1"/>
          </p:cNvSpPr>
          <p:nvPr>
            <p:ph type="subTitle" idx="6"/>
          </p:nvPr>
        </p:nvSpPr>
        <p:spPr>
          <a:xfrm>
            <a:off x="1201254" y="3950906"/>
            <a:ext cx="1911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49" name="Google Shape;249;p40"/>
          <p:cNvSpPr txBox="1">
            <a:spLocks noGrp="1"/>
          </p:cNvSpPr>
          <p:nvPr>
            <p:ph type="ctrTitle" idx="7"/>
          </p:nvPr>
        </p:nvSpPr>
        <p:spPr>
          <a:xfrm>
            <a:off x="6031732" y="32450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0" name="Google Shape;250;p40"/>
          <p:cNvSpPr txBox="1">
            <a:spLocks noGrp="1"/>
          </p:cNvSpPr>
          <p:nvPr>
            <p:ph type="subTitle" idx="8"/>
          </p:nvPr>
        </p:nvSpPr>
        <p:spPr>
          <a:xfrm>
            <a:off x="6031724" y="3512424"/>
            <a:ext cx="1911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ctrTitle" idx="9"/>
          </p:nvPr>
        </p:nvSpPr>
        <p:spPr>
          <a:xfrm>
            <a:off x="6031732" y="215445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2" name="Google Shape;252;p40"/>
          <p:cNvSpPr txBox="1">
            <a:spLocks noGrp="1"/>
          </p:cNvSpPr>
          <p:nvPr>
            <p:ph type="subTitle" idx="13"/>
          </p:nvPr>
        </p:nvSpPr>
        <p:spPr>
          <a:xfrm>
            <a:off x="6031724" y="2422401"/>
            <a:ext cx="1911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53" name="Google Shape;253;p40"/>
          <p:cNvSpPr txBox="1">
            <a:spLocks noGrp="1"/>
          </p:cNvSpPr>
          <p:nvPr>
            <p:ph type="ctrTitle" idx="14"/>
          </p:nvPr>
        </p:nvSpPr>
        <p:spPr>
          <a:xfrm>
            <a:off x="6031732" y="1063837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4" name="Google Shape;254;p40"/>
          <p:cNvSpPr txBox="1">
            <a:spLocks noGrp="1"/>
          </p:cNvSpPr>
          <p:nvPr>
            <p:ph type="subTitle" idx="15"/>
          </p:nvPr>
        </p:nvSpPr>
        <p:spPr>
          <a:xfrm>
            <a:off x="6031724" y="1332378"/>
            <a:ext cx="1911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>
            <a:spLocks noGrp="1"/>
          </p:cNvSpPr>
          <p:nvPr>
            <p:ph type="ctrTitle"/>
          </p:nvPr>
        </p:nvSpPr>
        <p:spPr>
          <a:xfrm flipH="1">
            <a:off x="1781175" y="2967700"/>
            <a:ext cx="3429000" cy="9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65" name="Google Shape;265;p45"/>
          <p:cNvSpPr txBox="1">
            <a:spLocks noGrp="1"/>
          </p:cNvSpPr>
          <p:nvPr>
            <p:ph type="subTitle" idx="1"/>
          </p:nvPr>
        </p:nvSpPr>
        <p:spPr>
          <a:xfrm flipH="1">
            <a:off x="1781175" y="1853775"/>
            <a:ext cx="4610100" cy="13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>
            <a:spLocks noGrp="1"/>
          </p:cNvSpPr>
          <p:nvPr>
            <p:ph type="subTitle" idx="1"/>
          </p:nvPr>
        </p:nvSpPr>
        <p:spPr>
          <a:xfrm flipH="1">
            <a:off x="4370899" y="3606975"/>
            <a:ext cx="2640600" cy="1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7"/>
          <p:cNvSpPr txBox="1">
            <a:spLocks noGrp="1"/>
          </p:cNvSpPr>
          <p:nvPr>
            <p:ph type="title"/>
          </p:nvPr>
        </p:nvSpPr>
        <p:spPr>
          <a:xfrm>
            <a:off x="2132501" y="3692178"/>
            <a:ext cx="1947300" cy="9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1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>
            <a:spLocks noGrp="1"/>
          </p:cNvSpPr>
          <p:nvPr>
            <p:ph type="subTitle" idx="1"/>
          </p:nvPr>
        </p:nvSpPr>
        <p:spPr>
          <a:xfrm flipH="1">
            <a:off x="1783792" y="2945550"/>
            <a:ext cx="2607600" cy="1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 Light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48"/>
          <p:cNvSpPr txBox="1">
            <a:spLocks noGrp="1"/>
          </p:cNvSpPr>
          <p:nvPr>
            <p:ph type="title"/>
          </p:nvPr>
        </p:nvSpPr>
        <p:spPr>
          <a:xfrm>
            <a:off x="2557289" y="1850218"/>
            <a:ext cx="1833900" cy="11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2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>
            <a:spLocks noGrp="1"/>
          </p:cNvSpPr>
          <p:nvPr>
            <p:ph type="subTitle" idx="1"/>
          </p:nvPr>
        </p:nvSpPr>
        <p:spPr>
          <a:xfrm flipH="1">
            <a:off x="4826925" y="1501900"/>
            <a:ext cx="2574000" cy="1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9"/>
          <p:cNvSpPr txBox="1">
            <a:spLocks noGrp="1"/>
          </p:cNvSpPr>
          <p:nvPr>
            <p:ph type="title"/>
          </p:nvPr>
        </p:nvSpPr>
        <p:spPr>
          <a:xfrm>
            <a:off x="4826976" y="1111488"/>
            <a:ext cx="19473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7115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ctrTitle" idx="2"/>
          </p:nvPr>
        </p:nvSpPr>
        <p:spPr>
          <a:xfrm>
            <a:off x="-105929" y="3347397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881451" y="3739385"/>
            <a:ext cx="1281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3" hasCustomPrompt="1"/>
          </p:nvPr>
        </p:nvSpPr>
        <p:spPr>
          <a:xfrm>
            <a:off x="1438867" y="3668761"/>
            <a:ext cx="1069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4" hasCustomPrompt="1"/>
          </p:nvPr>
        </p:nvSpPr>
        <p:spPr>
          <a:xfrm>
            <a:off x="6705012" y="3668761"/>
            <a:ext cx="1069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 idx="5" hasCustomPrompt="1"/>
          </p:nvPr>
        </p:nvSpPr>
        <p:spPr>
          <a:xfrm>
            <a:off x="4071940" y="3668761"/>
            <a:ext cx="1069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 idx="6" hasCustomPrompt="1"/>
          </p:nvPr>
        </p:nvSpPr>
        <p:spPr>
          <a:xfrm>
            <a:off x="6646558" y="1089559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7" hasCustomPrompt="1"/>
          </p:nvPr>
        </p:nvSpPr>
        <p:spPr>
          <a:xfrm>
            <a:off x="4027183" y="1089559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8" hasCustomPrompt="1"/>
          </p:nvPr>
        </p:nvSpPr>
        <p:spPr>
          <a:xfrm>
            <a:off x="1407808" y="1089559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9"/>
          </p:nvPr>
        </p:nvSpPr>
        <p:spPr>
          <a:xfrm>
            <a:off x="5182783" y="3347397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13"/>
          </p:nvPr>
        </p:nvSpPr>
        <p:spPr>
          <a:xfrm>
            <a:off x="6168975" y="3739385"/>
            <a:ext cx="1281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ctrTitle" idx="14"/>
          </p:nvPr>
        </p:nvSpPr>
        <p:spPr>
          <a:xfrm>
            <a:off x="2538427" y="3347397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5"/>
          </p:nvPr>
        </p:nvSpPr>
        <p:spPr>
          <a:xfrm>
            <a:off x="3525224" y="3739385"/>
            <a:ext cx="1281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ctrTitle" idx="16"/>
          </p:nvPr>
        </p:nvSpPr>
        <p:spPr>
          <a:xfrm>
            <a:off x="7259883" y="76887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7"/>
          </p:nvPr>
        </p:nvSpPr>
        <p:spPr>
          <a:xfrm>
            <a:off x="7259876" y="1160860"/>
            <a:ext cx="1281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ctrTitle" idx="18"/>
          </p:nvPr>
        </p:nvSpPr>
        <p:spPr>
          <a:xfrm>
            <a:off x="4645271" y="76887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9"/>
          </p:nvPr>
        </p:nvSpPr>
        <p:spPr>
          <a:xfrm>
            <a:off x="4645274" y="1160860"/>
            <a:ext cx="1281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ctrTitle" idx="20"/>
          </p:nvPr>
        </p:nvSpPr>
        <p:spPr>
          <a:xfrm>
            <a:off x="2030658" y="76887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21"/>
          </p:nvPr>
        </p:nvSpPr>
        <p:spPr>
          <a:xfrm>
            <a:off x="2030650" y="1160860"/>
            <a:ext cx="1281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2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>
            <a:hlinkClick r:id="rId3" action="ppaction://hlinksldjump"/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968875" y="1711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5">
            <a:hlinkClick r:id="" action="ppaction://noaction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4968875" y="2731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5">
            <a:hlinkClick r:id="" action="ppaction://noaction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4968875" y="3751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4"/>
          </p:nvPr>
        </p:nvSpPr>
        <p:spPr>
          <a:xfrm>
            <a:off x="5858425" y="1394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5858425" y="1849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ctrTitle" idx="5"/>
          </p:nvPr>
        </p:nvSpPr>
        <p:spPr>
          <a:xfrm>
            <a:off x="5858425" y="241226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6"/>
          </p:nvPr>
        </p:nvSpPr>
        <p:spPr>
          <a:xfrm>
            <a:off x="5858425" y="2867089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ctrTitle" idx="7"/>
          </p:nvPr>
        </p:nvSpPr>
        <p:spPr>
          <a:xfrm>
            <a:off x="5858425" y="3430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8"/>
          </p:nvPr>
        </p:nvSpPr>
        <p:spPr>
          <a:xfrm>
            <a:off x="5858425" y="3885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 idx="9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" name="Google Shape;93;p15">
            <a:hlinkClick r:id="rId4" action="ppaction://hlinksldjump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1320800" y="1711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5">
            <a:hlinkClick r:id="" action="ppaction://noaction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1320800" y="2731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5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1320800" y="3751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16"/>
          </p:nvPr>
        </p:nvSpPr>
        <p:spPr>
          <a:xfrm>
            <a:off x="2200825" y="1394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7"/>
          </p:nvPr>
        </p:nvSpPr>
        <p:spPr>
          <a:xfrm>
            <a:off x="2200825" y="1849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ctrTitle" idx="18"/>
          </p:nvPr>
        </p:nvSpPr>
        <p:spPr>
          <a:xfrm>
            <a:off x="2200825" y="241226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9"/>
          </p:nvPr>
        </p:nvSpPr>
        <p:spPr>
          <a:xfrm>
            <a:off x="2200825" y="2867089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ctrTitle" idx="20"/>
          </p:nvPr>
        </p:nvSpPr>
        <p:spPr>
          <a:xfrm>
            <a:off x="2200825" y="3430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21"/>
          </p:nvPr>
        </p:nvSpPr>
        <p:spPr>
          <a:xfrm>
            <a:off x="2200825" y="3885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6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ctrTitle"/>
          </p:nvPr>
        </p:nvSpPr>
        <p:spPr>
          <a:xfrm flipH="1">
            <a:off x="2800950" y="98990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70750" y="138132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1"/>
          </p:nvPr>
        </p:nvSpPr>
        <p:spPr>
          <a:xfrm>
            <a:off x="2800950" y="193370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7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ctrTitle"/>
          </p:nvPr>
        </p:nvSpPr>
        <p:spPr>
          <a:xfrm flipH="1">
            <a:off x="1067400" y="98990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766675" y="138132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"/>
          </p:nvPr>
        </p:nvSpPr>
        <p:spPr>
          <a:xfrm>
            <a:off x="1848000" y="193370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8">
  <p:cSld name="CUSTOM_3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ctrTitle"/>
          </p:nvPr>
        </p:nvSpPr>
        <p:spPr>
          <a:xfrm flipH="1">
            <a:off x="1067400" y="266630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766675" y="305772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1"/>
          </p:nvPr>
        </p:nvSpPr>
        <p:spPr>
          <a:xfrm>
            <a:off x="1848000" y="361010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9">
  <p:cSld name="CUSTOM_3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ctrTitle"/>
          </p:nvPr>
        </p:nvSpPr>
        <p:spPr>
          <a:xfrm flipH="1">
            <a:off x="2800950" y="266630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70750" y="305772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2800950" y="361010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Exo 2"/>
              <a:buNone/>
              <a:defRPr sz="2800" b="1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60" r:id="rId4"/>
    <p:sldLayoutId id="2147483661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81" r:id="rId18"/>
    <p:sldLayoutId id="2147483683" r:id="rId19"/>
    <p:sldLayoutId id="2147483684" r:id="rId20"/>
    <p:sldLayoutId id="2147483686" r:id="rId21"/>
    <p:sldLayoutId id="2147483691" r:id="rId22"/>
    <p:sldLayoutId id="2147483693" r:id="rId23"/>
    <p:sldLayoutId id="2147483694" r:id="rId24"/>
    <p:sldLayoutId id="2147483695" r:id="rId25"/>
    <p:sldLayoutId id="2147483700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1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21"/>
          <p:cNvSpPr txBox="1">
            <a:spLocks noGrp="1"/>
          </p:cNvSpPr>
          <p:nvPr>
            <p:ph type="ctrTitle"/>
          </p:nvPr>
        </p:nvSpPr>
        <p:spPr>
          <a:xfrm flipH="1">
            <a:off x="76027" y="2801131"/>
            <a:ext cx="6110027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3D Reference</a:t>
            </a:r>
            <a:endParaRPr dirty="0"/>
          </a:p>
        </p:txBody>
      </p:sp>
      <p:cxnSp>
        <p:nvCxnSpPr>
          <p:cNvPr id="720" name="Google Shape;720;p121"/>
          <p:cNvCxnSpPr>
            <a:cxnSpLocks/>
          </p:cNvCxnSpPr>
          <p:nvPr/>
        </p:nvCxnSpPr>
        <p:spPr>
          <a:xfrm>
            <a:off x="0" y="4028275"/>
            <a:ext cx="315190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1" name="Google Shape;721;p121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722" name="Google Shape;722;p121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21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21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21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21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3"/>
          <p:cNvSpPr txBox="1">
            <a:spLocks noGrp="1"/>
          </p:cNvSpPr>
          <p:nvPr>
            <p:ph type="ctrTitle"/>
          </p:nvPr>
        </p:nvSpPr>
        <p:spPr>
          <a:xfrm>
            <a:off x="1964850" y="345923"/>
            <a:ext cx="5214300" cy="693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Named Ranges (</a:t>
            </a:r>
            <a:r>
              <a:rPr lang="en-US" sz="2800" dirty="0" err="1"/>
              <a:t>Cntd</a:t>
            </a:r>
            <a:r>
              <a:rPr lang="en-US" sz="2800" dirty="0"/>
              <a:t>…)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4D541-23F4-54B9-E5E7-1B26C7B1E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194" y="1429517"/>
            <a:ext cx="2896878" cy="2256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4EB5BD-9C29-FAEF-5899-A7A1F4616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991" y="1445075"/>
            <a:ext cx="2970411" cy="222564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51DB036-8045-2058-8B3F-5C0A1D17B87F}"/>
              </a:ext>
            </a:extLst>
          </p:cNvPr>
          <p:cNvSpPr/>
          <p:nvPr/>
        </p:nvSpPr>
        <p:spPr>
          <a:xfrm>
            <a:off x="1930215" y="1593273"/>
            <a:ext cx="238104" cy="200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BA28E7-763D-FBDF-71E5-CFA0D4D66D6B}"/>
              </a:ext>
            </a:extLst>
          </p:cNvPr>
          <p:cNvSpPr/>
          <p:nvPr/>
        </p:nvSpPr>
        <p:spPr>
          <a:xfrm>
            <a:off x="4783792" y="1773489"/>
            <a:ext cx="363172" cy="2007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D3F714-97C8-79FB-3CAD-16B07416E0DC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4150072" y="2557897"/>
            <a:ext cx="5369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D2FD094-EFC2-A207-D0C5-E95972FFE297}"/>
              </a:ext>
            </a:extLst>
          </p:cNvPr>
          <p:cNvSpPr/>
          <p:nvPr/>
        </p:nvSpPr>
        <p:spPr>
          <a:xfrm>
            <a:off x="5788428" y="3276707"/>
            <a:ext cx="612373" cy="325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0324787D-4699-EE2A-CE63-14595543C851}"/>
              </a:ext>
            </a:extLst>
          </p:cNvPr>
          <p:cNvSpPr txBox="1">
            <a:spLocks noChangeArrowheads="1"/>
          </p:cNvSpPr>
          <p:nvPr/>
        </p:nvSpPr>
        <p:spPr>
          <a:xfrm>
            <a:off x="2329589" y="4129073"/>
            <a:ext cx="4484821" cy="67111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1"/>
              </a:buClr>
            </a:pPr>
            <a:r>
              <a:rPr lang="en-US" altLang="en-US" sz="1600" b="1" dirty="0">
                <a:solidFill>
                  <a:schemeClr val="tx1"/>
                </a:solidFill>
                <a:latin typeface="Exo 2"/>
              </a:rPr>
              <a:t>Task-1:</a:t>
            </a:r>
            <a:r>
              <a:rPr lang="en-US" altLang="en-US" sz="1600" dirty="0">
                <a:solidFill>
                  <a:schemeClr val="tx1"/>
                </a:solidFill>
                <a:latin typeface="Exo 2"/>
              </a:rPr>
              <a:t> Convert one of your worksheets into a table &amp; save it as </a:t>
            </a:r>
            <a:r>
              <a:rPr lang="en-US" altLang="en-US" sz="1600" dirty="0" err="1">
                <a:solidFill>
                  <a:schemeClr val="tx1"/>
                </a:solidFill>
                <a:latin typeface="Exo 2"/>
              </a:rPr>
              <a:t>myTable</a:t>
            </a:r>
            <a:r>
              <a:rPr lang="en-US" altLang="en-US" sz="1600" dirty="0">
                <a:solidFill>
                  <a:schemeClr val="tx1"/>
                </a:solidFill>
                <a:latin typeface="Exo 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0124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3"/>
          <p:cNvSpPr txBox="1">
            <a:spLocks noGrp="1"/>
          </p:cNvSpPr>
          <p:nvPr>
            <p:ph type="ctrTitle"/>
          </p:nvPr>
        </p:nvSpPr>
        <p:spPr>
          <a:xfrm>
            <a:off x="1697182" y="221232"/>
            <a:ext cx="5749636" cy="693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Create Structured Reference</a:t>
            </a:r>
            <a:endParaRPr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ABF82E4-80EC-8837-37D7-DD7C35E661DC}"/>
              </a:ext>
            </a:extLst>
          </p:cNvPr>
          <p:cNvSpPr txBox="1">
            <a:spLocks noChangeArrowheads="1"/>
          </p:cNvSpPr>
          <p:nvPr/>
        </p:nvSpPr>
        <p:spPr>
          <a:xfrm>
            <a:off x="1697182" y="1277139"/>
            <a:ext cx="4207350" cy="195789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tx1"/>
                </a:solidFill>
                <a:latin typeface="Exo 2"/>
              </a:rPr>
              <a:t>=INDEX(Reference, </a:t>
            </a:r>
            <a:r>
              <a:rPr lang="en-US" altLang="en-US" dirty="0" err="1">
                <a:solidFill>
                  <a:schemeClr val="tx1"/>
                </a:solidFill>
                <a:latin typeface="Exo 2"/>
              </a:rPr>
              <a:t>row_num</a:t>
            </a:r>
            <a:r>
              <a:rPr lang="en-US" altLang="en-US" dirty="0">
                <a:solidFill>
                  <a:schemeClr val="tx1"/>
                </a:solidFill>
                <a:latin typeface="Exo 2"/>
              </a:rPr>
              <a:t>, [</a:t>
            </a:r>
            <a:r>
              <a:rPr lang="en-US" altLang="en-US" dirty="0" err="1">
                <a:solidFill>
                  <a:schemeClr val="tx1"/>
                </a:solidFill>
                <a:latin typeface="Exo 2"/>
              </a:rPr>
              <a:t>column_num</a:t>
            </a:r>
            <a:r>
              <a:rPr lang="en-US" altLang="en-US" dirty="0">
                <a:solidFill>
                  <a:schemeClr val="tx1"/>
                </a:solidFill>
                <a:latin typeface="Exo 2"/>
              </a:rPr>
              <a:t>])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en-US" dirty="0">
              <a:solidFill>
                <a:schemeClr val="tx1"/>
              </a:solidFill>
              <a:latin typeface="Exo 2"/>
            </a:endParaRPr>
          </a:p>
          <a:p>
            <a:pPr algn="l">
              <a:buClr>
                <a:schemeClr val="tx1"/>
              </a:buClr>
            </a:pPr>
            <a:r>
              <a:rPr lang="en-US" b="1" i="0" dirty="0">
                <a:solidFill>
                  <a:schemeClr val="tx1"/>
                </a:solidFill>
                <a:effectLst/>
                <a:latin typeface="Exo 2"/>
              </a:rPr>
              <a:t>Where:</a:t>
            </a:r>
            <a:endParaRPr lang="en-US" b="0" i="0" dirty="0">
              <a:solidFill>
                <a:schemeClr val="tx1"/>
              </a:solidFill>
              <a:effectLst/>
              <a:latin typeface="Exo 2"/>
            </a:endParaRPr>
          </a:p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chemeClr val="tx1"/>
                </a:solidFill>
                <a:effectLst/>
                <a:latin typeface="Exo 2"/>
              </a:rPr>
              <a:t>reference</a:t>
            </a:r>
            <a:r>
              <a:rPr lang="en-US" b="0" i="0" dirty="0">
                <a:solidFill>
                  <a:schemeClr val="tx1"/>
                </a:solidFill>
                <a:effectLst/>
                <a:latin typeface="Exo 2"/>
              </a:rPr>
              <a:t> is the entire reference, such as our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Exo 2"/>
              </a:rPr>
              <a:t>DataTable</a:t>
            </a:r>
            <a:endParaRPr lang="en-US" b="0" i="0" dirty="0">
              <a:solidFill>
                <a:schemeClr val="tx1"/>
              </a:solidFill>
              <a:effectLst/>
              <a:latin typeface="Exo 2"/>
            </a:endParaRPr>
          </a:p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i="0" dirty="0" err="1">
                <a:solidFill>
                  <a:schemeClr val="tx1"/>
                </a:solidFill>
                <a:effectLst/>
                <a:latin typeface="Exo 2"/>
              </a:rPr>
              <a:t>row_num</a:t>
            </a:r>
            <a:r>
              <a:rPr lang="en-US" b="0" i="0" dirty="0">
                <a:solidFill>
                  <a:schemeClr val="tx1"/>
                </a:solidFill>
                <a:effectLst/>
                <a:latin typeface="Exo 2"/>
              </a:rPr>
              <a:t> is the row number, or 0 for all rows</a:t>
            </a:r>
          </a:p>
          <a:p>
            <a:pPr marL="285750" indent="-28575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chemeClr val="tx1"/>
                </a:solidFill>
                <a:effectLst/>
                <a:latin typeface="Exo 2"/>
              </a:rPr>
              <a:t>[</a:t>
            </a:r>
            <a:r>
              <a:rPr lang="en-US" b="1" i="0" dirty="0" err="1">
                <a:solidFill>
                  <a:schemeClr val="tx1"/>
                </a:solidFill>
                <a:effectLst/>
                <a:latin typeface="Exo 2"/>
              </a:rPr>
              <a:t>column_num</a:t>
            </a:r>
            <a:r>
              <a:rPr lang="en-US" b="1" i="0" dirty="0">
                <a:solidFill>
                  <a:schemeClr val="tx1"/>
                </a:solidFill>
                <a:effectLst/>
                <a:latin typeface="Exo 2"/>
              </a:rPr>
              <a:t>]</a:t>
            </a:r>
            <a:r>
              <a:rPr lang="en-US" b="0" i="0" dirty="0">
                <a:solidFill>
                  <a:schemeClr val="tx1"/>
                </a:solidFill>
                <a:effectLst/>
                <a:latin typeface="Exo 2"/>
              </a:rPr>
              <a:t> is the optional column number, or 0 for all columns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altLang="en-US" dirty="0">
              <a:solidFill>
                <a:schemeClr val="tx1"/>
              </a:solidFill>
              <a:latin typeface="Exo 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7728F-375C-CF22-564D-A99BEE922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543" y="3450046"/>
            <a:ext cx="2826330" cy="1165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2AC84F-7389-25D5-436C-5AA3F673A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509" y="1277138"/>
            <a:ext cx="1870364" cy="19746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950D0C-356F-E957-9671-398ECDDCED0F}"/>
              </a:ext>
            </a:extLst>
          </p:cNvPr>
          <p:cNvSpPr/>
          <p:nvPr/>
        </p:nvSpPr>
        <p:spPr>
          <a:xfrm>
            <a:off x="6954981" y="3456709"/>
            <a:ext cx="1433947" cy="228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6945608-97AE-330E-5A51-1ACD8EA48F1B}"/>
              </a:ext>
            </a:extLst>
          </p:cNvPr>
          <p:cNvSpPr txBox="1">
            <a:spLocks noChangeArrowheads="1"/>
          </p:cNvSpPr>
          <p:nvPr/>
        </p:nvSpPr>
        <p:spPr>
          <a:xfrm>
            <a:off x="1683330" y="3227793"/>
            <a:ext cx="3380509" cy="63164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1"/>
              </a:buClr>
            </a:pPr>
            <a:r>
              <a:rPr lang="en-US" altLang="en-US" b="1" dirty="0">
                <a:solidFill>
                  <a:schemeClr val="tx1"/>
                </a:solidFill>
                <a:latin typeface="Exo 2"/>
              </a:rPr>
              <a:t>Note:</a:t>
            </a:r>
            <a:r>
              <a:rPr lang="en-US" altLang="en-US" dirty="0">
                <a:solidFill>
                  <a:schemeClr val="tx1"/>
                </a:solidFill>
                <a:latin typeface="Exo 2"/>
              </a:rPr>
              <a:t> Row &amp; Column Number needs to be written according to table not worksheet.</a:t>
            </a:r>
            <a:endParaRPr lang="en-US" altLang="en-US" b="1" dirty="0">
              <a:solidFill>
                <a:schemeClr val="tx1"/>
              </a:solidFill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240894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3"/>
          <p:cNvSpPr txBox="1">
            <a:spLocks noGrp="1"/>
          </p:cNvSpPr>
          <p:nvPr>
            <p:ph type="ctrTitle"/>
          </p:nvPr>
        </p:nvSpPr>
        <p:spPr>
          <a:xfrm>
            <a:off x="1964850" y="221449"/>
            <a:ext cx="5214300" cy="573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Tasks</a:t>
            </a:r>
            <a:endParaRPr sz="28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3282131-BDFC-92FA-46CD-19A833EA1304}"/>
              </a:ext>
            </a:extLst>
          </p:cNvPr>
          <p:cNvSpPr txBox="1">
            <a:spLocks noChangeArrowheads="1"/>
          </p:cNvSpPr>
          <p:nvPr/>
        </p:nvSpPr>
        <p:spPr>
          <a:xfrm>
            <a:off x="2396836" y="3422111"/>
            <a:ext cx="4350328" cy="63164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1"/>
              </a:buClr>
            </a:pPr>
            <a:r>
              <a:rPr lang="en-US" altLang="en-US" b="1" dirty="0">
                <a:solidFill>
                  <a:schemeClr val="tx1"/>
                </a:solidFill>
                <a:latin typeface="Exo 2"/>
              </a:rPr>
              <a:t>Input these data into your worksheet &amp; find total cost and total collection using structured reference.</a:t>
            </a:r>
          </a:p>
        </p:txBody>
      </p:sp>
      <p:pic>
        <p:nvPicPr>
          <p:cNvPr id="14338" name="Picture 2" descr="3D Reference in Excel">
            <a:extLst>
              <a:ext uri="{FF2B5EF4-FFF2-40B4-BE49-F238E27FC236}">
                <a16:creationId xmlns:a16="http://schemas.microsoft.com/office/drawing/2014/main" id="{C53F9E8B-A39F-C122-5B78-9DB189A85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1089747"/>
            <a:ext cx="37909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608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3"/>
          <p:cNvSpPr txBox="1">
            <a:spLocks noGrp="1"/>
          </p:cNvSpPr>
          <p:nvPr>
            <p:ph type="ctrTitle"/>
          </p:nvPr>
        </p:nvSpPr>
        <p:spPr>
          <a:xfrm>
            <a:off x="1964850" y="221449"/>
            <a:ext cx="5214300" cy="573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Tasks</a:t>
            </a:r>
            <a:endParaRPr sz="28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3282131-BDFC-92FA-46CD-19A833EA1304}"/>
              </a:ext>
            </a:extLst>
          </p:cNvPr>
          <p:cNvSpPr txBox="1">
            <a:spLocks noChangeArrowheads="1"/>
          </p:cNvSpPr>
          <p:nvPr/>
        </p:nvSpPr>
        <p:spPr>
          <a:xfrm>
            <a:off x="2396836" y="3768474"/>
            <a:ext cx="4350328" cy="63164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1"/>
              </a:buClr>
            </a:pPr>
            <a:r>
              <a:rPr lang="en-US" altLang="en-US" b="1" dirty="0">
                <a:solidFill>
                  <a:schemeClr val="tx1"/>
                </a:solidFill>
                <a:latin typeface="Exo 2"/>
              </a:rPr>
              <a:t>Input these data into your worksheet &amp; find total cost and total collection using structured reference.</a:t>
            </a:r>
          </a:p>
        </p:txBody>
      </p:sp>
      <p:pic>
        <p:nvPicPr>
          <p:cNvPr id="2" name="Picture 2" descr="20141023c">
            <a:extLst>
              <a:ext uri="{FF2B5EF4-FFF2-40B4-BE49-F238E27FC236}">
                <a16:creationId xmlns:a16="http://schemas.microsoft.com/office/drawing/2014/main" id="{4281AA40-B526-692A-250F-FFE7F6A81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309" y="900545"/>
            <a:ext cx="2535382" cy="260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064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3"/>
          <p:cNvSpPr txBox="1">
            <a:spLocks noGrp="1"/>
          </p:cNvSpPr>
          <p:nvPr>
            <p:ph type="ctrTitle"/>
          </p:nvPr>
        </p:nvSpPr>
        <p:spPr>
          <a:xfrm>
            <a:off x="1964850" y="159105"/>
            <a:ext cx="5214300" cy="573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Tasks</a:t>
            </a:r>
            <a:endParaRPr sz="2800" dirty="0"/>
          </a:p>
        </p:txBody>
      </p:sp>
      <p:pic>
        <p:nvPicPr>
          <p:cNvPr id="12290" name="Picture 2" descr="3D Reference in Microsoft Excel - javatpoint">
            <a:extLst>
              <a:ext uri="{FF2B5EF4-FFF2-40B4-BE49-F238E27FC236}">
                <a16:creationId xmlns:a16="http://schemas.microsoft.com/office/drawing/2014/main" id="{3BEF8651-38F4-66D3-7D94-54AADEEB4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836" y="910376"/>
            <a:ext cx="4350328" cy="314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73282131-BDFC-92FA-46CD-19A833EA1304}"/>
              </a:ext>
            </a:extLst>
          </p:cNvPr>
          <p:cNvSpPr txBox="1">
            <a:spLocks noChangeArrowheads="1"/>
          </p:cNvSpPr>
          <p:nvPr/>
        </p:nvSpPr>
        <p:spPr>
          <a:xfrm>
            <a:off x="2189018" y="4234992"/>
            <a:ext cx="4765964" cy="63164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1"/>
              </a:buClr>
            </a:pPr>
            <a:r>
              <a:rPr lang="en-US" altLang="en-US" b="1" dirty="0">
                <a:solidFill>
                  <a:schemeClr val="tx1"/>
                </a:solidFill>
                <a:latin typeface="Exo 2"/>
              </a:rPr>
              <a:t>Create these 4 worksheets using Excel &amp; Find the total amount of sales in every region using structured Reference &amp; find the Grand total sales in 4 regions using 3D reference.</a:t>
            </a:r>
          </a:p>
        </p:txBody>
      </p:sp>
    </p:spTree>
    <p:extLst>
      <p:ext uri="{BB962C8B-B14F-4D97-AF65-F5344CB8AC3E}">
        <p14:creationId xmlns:p14="http://schemas.microsoft.com/office/powerpoint/2010/main" val="3671544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85;p141">
            <a:extLst>
              <a:ext uri="{FF2B5EF4-FFF2-40B4-BE49-F238E27FC236}">
                <a16:creationId xmlns:a16="http://schemas.microsoft.com/office/drawing/2014/main" id="{117149BB-4330-90CA-8D67-1F547BBC709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974150" y="2032500"/>
            <a:ext cx="51957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838054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3"/>
          <p:cNvSpPr txBox="1">
            <a:spLocks noGrp="1"/>
          </p:cNvSpPr>
          <p:nvPr>
            <p:ph type="ctrTitle"/>
          </p:nvPr>
        </p:nvSpPr>
        <p:spPr>
          <a:xfrm>
            <a:off x="1964850" y="260449"/>
            <a:ext cx="5214300" cy="693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What is a 3D Reference?</a:t>
            </a:r>
            <a:endParaRPr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F2B463B4-79FF-7710-536C-265A65170F9F}"/>
              </a:ext>
            </a:extLst>
          </p:cNvPr>
          <p:cNvSpPr txBox="1">
            <a:spLocks noChangeArrowheads="1"/>
          </p:cNvSpPr>
          <p:nvPr/>
        </p:nvSpPr>
        <p:spPr>
          <a:xfrm>
            <a:off x="1600200" y="1006760"/>
            <a:ext cx="5943600" cy="53802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Exo 2"/>
              </a:rPr>
              <a:t>A</a:t>
            </a:r>
            <a:r>
              <a:rPr lang="en-US" b="0" i="0" dirty="0">
                <a:solidFill>
                  <a:schemeClr val="tx1"/>
                </a:solidFill>
                <a:effectLst/>
                <a:latin typeface="Exo 2"/>
              </a:rPr>
              <a:t>n Excel 3D reference lets you refer to the same cell or a range of cells in several worksheets. Think of an example:</a:t>
            </a:r>
            <a:endParaRPr lang="en-US" altLang="en-US" dirty="0">
              <a:solidFill>
                <a:schemeClr val="tx1"/>
              </a:solidFill>
              <a:latin typeface="Exo 2"/>
            </a:endParaRPr>
          </a:p>
        </p:txBody>
      </p:sp>
      <p:pic>
        <p:nvPicPr>
          <p:cNvPr id="1026" name="Picture 2" descr="4 different worksheets to be calculated">
            <a:extLst>
              <a:ext uri="{FF2B5EF4-FFF2-40B4-BE49-F238E27FC236}">
                <a16:creationId xmlns:a16="http://schemas.microsoft.com/office/drawing/2014/main" id="{797928F4-2441-EF3A-D449-3B7E9421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1776413"/>
            <a:ext cx="597217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D041814E-DA4B-609E-493A-EFC7B963B76D}"/>
              </a:ext>
            </a:extLst>
          </p:cNvPr>
          <p:cNvSpPr txBox="1">
            <a:spLocks noChangeArrowheads="1"/>
          </p:cNvSpPr>
          <p:nvPr/>
        </p:nvSpPr>
        <p:spPr>
          <a:xfrm>
            <a:off x="1614488" y="3598718"/>
            <a:ext cx="5943600" cy="7793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Exo 2"/>
              </a:rPr>
              <a:t>Suppose you want to find the grand total of earnings of Jan to Apr. How can you that?</a:t>
            </a:r>
          </a:p>
          <a:p>
            <a:pPr>
              <a:buClr>
                <a:schemeClr val="tx1"/>
              </a:buClr>
            </a:pPr>
            <a:r>
              <a:rPr lang="en-US" altLang="en-US" b="1" dirty="0">
                <a:solidFill>
                  <a:schemeClr val="tx1"/>
                </a:solidFill>
                <a:latin typeface="Exo 2"/>
              </a:rPr>
              <a:t>Ans:</a:t>
            </a:r>
            <a:r>
              <a:rPr lang="en-US" altLang="en-US" dirty="0">
                <a:solidFill>
                  <a:schemeClr val="tx1"/>
                </a:solidFill>
                <a:latin typeface="Exo 2"/>
              </a:rPr>
              <a:t> Using 3D Reference “</a:t>
            </a:r>
            <a:r>
              <a:rPr lang="en-US" altLang="en-US" b="1" dirty="0">
                <a:solidFill>
                  <a:schemeClr val="tx1"/>
                </a:solidFill>
                <a:latin typeface="Exo 2"/>
              </a:rPr>
              <a:t>SUM(Jan:Apr!B6) </a:t>
            </a:r>
            <a:r>
              <a:rPr lang="en-US" altLang="en-US" dirty="0">
                <a:solidFill>
                  <a:schemeClr val="tx1"/>
                </a:solidFill>
                <a:latin typeface="Exo 2"/>
              </a:rPr>
              <a:t>or </a:t>
            </a:r>
            <a:r>
              <a:rPr lang="en-US" altLang="en-US" b="1" dirty="0">
                <a:solidFill>
                  <a:schemeClr val="tx1"/>
                </a:solidFill>
                <a:latin typeface="Exo 2"/>
              </a:rPr>
              <a:t>SUM(Jan:Apr!B1:B5)”</a:t>
            </a:r>
            <a:endParaRPr lang="en-US" altLang="en-US" dirty="0">
              <a:solidFill>
                <a:schemeClr val="tx1"/>
              </a:solidFill>
              <a:latin typeface="Exo 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3"/>
          <p:cNvSpPr txBox="1">
            <a:spLocks noGrp="1"/>
          </p:cNvSpPr>
          <p:nvPr>
            <p:ph type="ctrTitle"/>
          </p:nvPr>
        </p:nvSpPr>
        <p:spPr>
          <a:xfrm>
            <a:off x="1964850" y="260449"/>
            <a:ext cx="5214300" cy="693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Create 3D Reference</a:t>
            </a:r>
            <a:endParaRPr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EF03550B-349F-E666-008C-8463B1045BB5}"/>
              </a:ext>
            </a:extLst>
          </p:cNvPr>
          <p:cNvSpPr txBox="1">
            <a:spLocks noChangeArrowheads="1"/>
          </p:cNvSpPr>
          <p:nvPr/>
        </p:nvSpPr>
        <p:spPr>
          <a:xfrm>
            <a:off x="1140351" y="1043325"/>
            <a:ext cx="6863297" cy="26766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l">
              <a:buClr>
                <a:schemeClr val="tx1"/>
              </a:buClr>
              <a:buFont typeface="+mj-lt"/>
              <a:buAutoNum type="arabicPeriod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Exo 2"/>
              </a:rPr>
              <a:t>Click the cell where you want to enter your 3D formula.</a:t>
            </a:r>
          </a:p>
          <a:p>
            <a:pPr marL="342900" indent="-342900" algn="l">
              <a:buClr>
                <a:schemeClr val="tx1"/>
              </a:buClr>
              <a:buFont typeface="+mj-lt"/>
              <a:buAutoNum type="arabicPeriod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Exo 2"/>
              </a:rPr>
              <a:t>Type the equal sign (=), enter the function's name, and type an opening parenthesis, e.g. </a:t>
            </a:r>
            <a:r>
              <a:rPr lang="en-US" sz="1600" b="0" i="1" dirty="0">
                <a:solidFill>
                  <a:schemeClr val="tx1"/>
                </a:solidFill>
                <a:effectLst/>
                <a:latin typeface="Exo 2"/>
              </a:rPr>
              <a:t>=SUM(</a:t>
            </a:r>
            <a:endParaRPr lang="en-US" sz="1600" b="0" i="0" dirty="0">
              <a:solidFill>
                <a:schemeClr val="tx1"/>
              </a:solidFill>
              <a:effectLst/>
              <a:latin typeface="Exo 2"/>
            </a:endParaRPr>
          </a:p>
          <a:p>
            <a:pPr marL="342900" indent="-342900" algn="l">
              <a:buClr>
                <a:schemeClr val="tx1"/>
              </a:buClr>
              <a:buFont typeface="+mj-lt"/>
              <a:buAutoNum type="arabicPeriod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Exo 2"/>
              </a:rPr>
              <a:t>Click the tab of the first worksheet that you want to include in a 3D reference.</a:t>
            </a:r>
          </a:p>
          <a:p>
            <a:pPr marL="342900" indent="-342900" algn="l">
              <a:buClr>
                <a:schemeClr val="tx1"/>
              </a:buClr>
              <a:buFont typeface="+mj-lt"/>
              <a:buAutoNum type="arabicPeriod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Exo 2"/>
              </a:rPr>
              <a:t>While holding the Shift key, click the tab of the last worksheet to be included in your 3D reference.</a:t>
            </a:r>
          </a:p>
          <a:p>
            <a:pPr marL="342900" indent="-342900" algn="l">
              <a:buClr>
                <a:schemeClr val="tx1"/>
              </a:buClr>
              <a:buFont typeface="+mj-lt"/>
              <a:buAutoNum type="arabicPeriod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Exo 2"/>
              </a:rPr>
              <a:t>Select the cell or range of cells that you want to calculate.</a:t>
            </a:r>
          </a:p>
          <a:p>
            <a:pPr marL="342900" indent="-342900" algn="l">
              <a:buClr>
                <a:schemeClr val="tx1"/>
              </a:buClr>
              <a:buFont typeface="+mj-lt"/>
              <a:buAutoNum type="arabicPeriod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Exo 2"/>
              </a:rPr>
              <a:t>Type the rest of the formula as usual.</a:t>
            </a:r>
          </a:p>
          <a:p>
            <a:pPr marL="342900" indent="-342900" algn="l">
              <a:buClr>
                <a:schemeClr val="tx1"/>
              </a:buClr>
              <a:buFont typeface="+mj-lt"/>
              <a:buAutoNum type="arabicPeriod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Exo 2"/>
              </a:rPr>
              <a:t>Press the Enter key to complete your Excel 3-D formula.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altLang="en-US" sz="1600" dirty="0">
              <a:solidFill>
                <a:schemeClr val="tx1"/>
              </a:solidFill>
              <a:latin typeface="Exo 2"/>
            </a:endParaRPr>
          </a:p>
        </p:txBody>
      </p:sp>
      <p:pic>
        <p:nvPicPr>
          <p:cNvPr id="2050" name="Picture 2" descr="Creating a 3D reference in Excel">
            <a:extLst>
              <a:ext uri="{FF2B5EF4-FFF2-40B4-BE49-F238E27FC236}">
                <a16:creationId xmlns:a16="http://schemas.microsoft.com/office/drawing/2014/main" id="{15E08B21-4E05-CFBE-579E-D7B1DB889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963" y="3719946"/>
            <a:ext cx="1898072" cy="109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029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3"/>
          <p:cNvSpPr txBox="1">
            <a:spLocks noGrp="1"/>
          </p:cNvSpPr>
          <p:nvPr>
            <p:ph type="ctrTitle"/>
          </p:nvPr>
        </p:nvSpPr>
        <p:spPr>
          <a:xfrm>
            <a:off x="1964850" y="260449"/>
            <a:ext cx="5214300" cy="693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Create a name for 3D Reference</a:t>
            </a:r>
            <a:endParaRPr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A8CF80E-8A0E-C181-CCF5-513466439383}"/>
              </a:ext>
            </a:extLst>
          </p:cNvPr>
          <p:cNvSpPr txBox="1">
            <a:spLocks noChangeArrowheads="1"/>
          </p:cNvSpPr>
          <p:nvPr/>
        </p:nvSpPr>
        <p:spPr>
          <a:xfrm>
            <a:off x="1140351" y="1043325"/>
            <a:ext cx="6863297" cy="167216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Exo 2"/>
              </a:rPr>
              <a:t>On the </a:t>
            </a:r>
            <a:r>
              <a:rPr lang="en-US" b="1" i="1" dirty="0">
                <a:solidFill>
                  <a:schemeClr val="tx1"/>
                </a:solidFill>
                <a:effectLst/>
                <a:latin typeface="Exo 2"/>
              </a:rPr>
              <a:t>Formulas</a:t>
            </a:r>
            <a:r>
              <a:rPr lang="en-US" b="0" i="0" dirty="0">
                <a:solidFill>
                  <a:schemeClr val="tx1"/>
                </a:solidFill>
                <a:effectLst/>
                <a:latin typeface="Exo 2"/>
              </a:rPr>
              <a:t> tab, go to the </a:t>
            </a:r>
            <a:r>
              <a:rPr lang="en-US" b="0" i="1" dirty="0">
                <a:solidFill>
                  <a:schemeClr val="tx1"/>
                </a:solidFill>
                <a:effectLst/>
                <a:latin typeface="Exo 2"/>
              </a:rPr>
              <a:t>Defined Names</a:t>
            </a:r>
            <a:r>
              <a:rPr lang="en-US" b="0" i="0" dirty="0">
                <a:solidFill>
                  <a:schemeClr val="tx1"/>
                </a:solidFill>
                <a:effectLst/>
                <a:latin typeface="Exo 2"/>
              </a:rPr>
              <a:t> group and click </a:t>
            </a:r>
            <a:r>
              <a:rPr lang="en-US" b="1" i="0" dirty="0">
                <a:solidFill>
                  <a:schemeClr val="tx1"/>
                </a:solidFill>
                <a:effectLst/>
                <a:latin typeface="Exo 2"/>
              </a:rPr>
              <a:t>Define Name</a:t>
            </a:r>
            <a:r>
              <a:rPr lang="en-US" b="0" i="0" dirty="0">
                <a:solidFill>
                  <a:schemeClr val="tx1"/>
                </a:solidFill>
                <a:effectLst/>
                <a:latin typeface="Exo 2"/>
              </a:rPr>
              <a:t>.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Exo 2"/>
              </a:rPr>
              <a:t>In the </a:t>
            </a:r>
            <a:r>
              <a:rPr lang="en-US" b="0" i="1" dirty="0">
                <a:solidFill>
                  <a:schemeClr val="tx1"/>
                </a:solidFill>
                <a:effectLst/>
                <a:latin typeface="Exo 2"/>
              </a:rPr>
              <a:t>New Name</a:t>
            </a:r>
            <a:r>
              <a:rPr lang="en-US" b="0" i="0" dirty="0">
                <a:solidFill>
                  <a:schemeClr val="tx1"/>
                </a:solidFill>
                <a:effectLst/>
                <a:latin typeface="Exo 2"/>
              </a:rPr>
              <a:t> dialog, type some meaningful and easy-to remember name in the </a:t>
            </a:r>
            <a:r>
              <a:rPr lang="en-US" b="1" i="0" dirty="0">
                <a:solidFill>
                  <a:schemeClr val="tx1"/>
                </a:solidFill>
                <a:effectLst/>
                <a:latin typeface="Exo 2"/>
              </a:rPr>
              <a:t>Name</a:t>
            </a:r>
            <a:r>
              <a:rPr lang="en-US" b="0" i="0" dirty="0">
                <a:solidFill>
                  <a:schemeClr val="tx1"/>
                </a:solidFill>
                <a:effectLst/>
                <a:latin typeface="Exo 2"/>
              </a:rPr>
              <a:t> box, up to 255 characters in length.</a:t>
            </a:r>
          </a:p>
          <a:p>
            <a:pPr marL="342900" indent="-342900" algn="l">
              <a:buClr>
                <a:schemeClr val="tx1"/>
              </a:buClr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Exo 2"/>
              </a:rPr>
              <a:t>Delete the contents of the </a:t>
            </a:r>
            <a:r>
              <a:rPr lang="en-US" b="0" i="1" dirty="0">
                <a:solidFill>
                  <a:schemeClr val="tx1"/>
                </a:solidFill>
                <a:effectLst/>
                <a:latin typeface="Exo 2"/>
              </a:rPr>
              <a:t>Refers to</a:t>
            </a:r>
            <a:r>
              <a:rPr lang="en-US" b="0" i="0" dirty="0">
                <a:solidFill>
                  <a:schemeClr val="tx1"/>
                </a:solidFill>
                <a:effectLst/>
                <a:latin typeface="Exo 2"/>
              </a:rPr>
              <a:t> box, and then enter a 3D reference there.</a:t>
            </a:r>
          </a:p>
          <a:p>
            <a:pPr marL="342900" indent="-342900" algn="l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Exo 2"/>
              </a:rPr>
              <a:t>Click </a:t>
            </a:r>
            <a:r>
              <a:rPr lang="en-US" b="1" dirty="0">
                <a:solidFill>
                  <a:schemeClr val="tx1"/>
                </a:solidFill>
                <a:latin typeface="Exo 2"/>
              </a:rPr>
              <a:t>OK.</a:t>
            </a:r>
          </a:p>
          <a:p>
            <a:pPr marL="342900" indent="-342900" algn="l">
              <a:buClr>
                <a:schemeClr val="tx1"/>
              </a:buClr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Exo 2"/>
              </a:rPr>
              <a:t>to sum the numbers in column B in all the worksheets from </a:t>
            </a:r>
            <a:r>
              <a:rPr lang="en-US" b="0" i="1" dirty="0">
                <a:solidFill>
                  <a:schemeClr val="tx1"/>
                </a:solidFill>
                <a:effectLst/>
                <a:latin typeface="Exo 2"/>
              </a:rPr>
              <a:t>Jan</a:t>
            </a:r>
            <a:r>
              <a:rPr lang="en-US" b="0" i="0" dirty="0">
                <a:solidFill>
                  <a:schemeClr val="tx1"/>
                </a:solidFill>
                <a:effectLst/>
                <a:latin typeface="Exo 2"/>
              </a:rPr>
              <a:t> through </a:t>
            </a:r>
            <a:r>
              <a:rPr lang="en-US" b="0" i="1" dirty="0">
                <a:solidFill>
                  <a:schemeClr val="tx1"/>
                </a:solidFill>
                <a:effectLst/>
                <a:latin typeface="Exo 2"/>
              </a:rPr>
              <a:t>Apr</a:t>
            </a:r>
            <a:r>
              <a:rPr lang="en-US" b="0" i="0" dirty="0">
                <a:solidFill>
                  <a:schemeClr val="tx1"/>
                </a:solidFill>
                <a:effectLst/>
                <a:latin typeface="Exo 2"/>
              </a:rPr>
              <a:t>, you just use this simple formula: </a:t>
            </a:r>
            <a:r>
              <a:rPr lang="en-US" b="1" i="0" dirty="0">
                <a:solidFill>
                  <a:schemeClr val="tx1"/>
                </a:solidFill>
                <a:effectLst/>
                <a:latin typeface="Exo 2"/>
              </a:rPr>
              <a:t>=SUM(</a:t>
            </a:r>
            <a:r>
              <a:rPr lang="en-US" b="1" i="0" dirty="0" err="1">
                <a:solidFill>
                  <a:schemeClr val="tx1"/>
                </a:solidFill>
                <a:effectLst/>
                <a:latin typeface="Exo 2"/>
              </a:rPr>
              <a:t>my_reference</a:t>
            </a:r>
            <a:r>
              <a:rPr lang="en-US" b="1" i="0" dirty="0">
                <a:solidFill>
                  <a:schemeClr val="tx1"/>
                </a:solidFill>
                <a:effectLst/>
                <a:latin typeface="Exo 2"/>
              </a:rPr>
              <a:t>).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b="0" i="0" dirty="0">
              <a:solidFill>
                <a:schemeClr val="tx1"/>
              </a:solidFill>
              <a:effectLst/>
              <a:latin typeface="Exo 2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altLang="en-US" dirty="0">
              <a:solidFill>
                <a:schemeClr val="tx1"/>
              </a:solidFill>
              <a:latin typeface="Exo 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15F4969-5149-361C-379B-C81A84305627}"/>
              </a:ext>
            </a:extLst>
          </p:cNvPr>
          <p:cNvSpPr txBox="1">
            <a:spLocks noChangeArrowheads="1"/>
          </p:cNvSpPr>
          <p:nvPr/>
        </p:nvSpPr>
        <p:spPr>
          <a:xfrm>
            <a:off x="1140351" y="2819401"/>
            <a:ext cx="6863297" cy="13535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1"/>
              </a:buClr>
            </a:pPr>
            <a:r>
              <a:rPr lang="en-US" b="0" i="0" dirty="0">
                <a:solidFill>
                  <a:schemeClr val="tx1"/>
                </a:solidFill>
                <a:effectLst/>
                <a:latin typeface="Exo 2"/>
              </a:rPr>
              <a:t>How can you create </a:t>
            </a:r>
            <a:r>
              <a:rPr lang="en-US" dirty="0">
                <a:solidFill>
                  <a:schemeClr val="tx1"/>
                </a:solidFill>
                <a:latin typeface="Exo 2"/>
              </a:rPr>
              <a:t>a 3D reference in defined name group?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Exo 2"/>
              </a:rPr>
              <a:t>Type = (equal sign).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Exo 2"/>
              </a:rPr>
              <a:t>Hold down Shift, click the tab of the first sheet you want to reference, and then click the last sheet.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Exo 2"/>
              </a:rPr>
              <a:t>Select the cell or range of cells to be referenced. You can also reference an entire column by clicking the column letter on the sheet.</a:t>
            </a:r>
          </a:p>
        </p:txBody>
      </p:sp>
    </p:spTree>
    <p:extLst>
      <p:ext uri="{BB962C8B-B14F-4D97-AF65-F5344CB8AC3E}">
        <p14:creationId xmlns:p14="http://schemas.microsoft.com/office/powerpoint/2010/main" val="1908055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3"/>
          <p:cNvSpPr txBox="1">
            <a:spLocks noGrp="1"/>
          </p:cNvSpPr>
          <p:nvPr>
            <p:ph type="ctrTitle"/>
          </p:nvPr>
        </p:nvSpPr>
        <p:spPr>
          <a:xfrm>
            <a:off x="1964850" y="260449"/>
            <a:ext cx="5214300" cy="693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Create a name for 3D Reference</a:t>
            </a:r>
            <a:endParaRPr dirty="0"/>
          </a:p>
        </p:txBody>
      </p:sp>
      <p:pic>
        <p:nvPicPr>
          <p:cNvPr id="4098" name="Picture 2" descr="On the Formulas tab, click Define Name.">
            <a:extLst>
              <a:ext uri="{FF2B5EF4-FFF2-40B4-BE49-F238E27FC236}">
                <a16:creationId xmlns:a16="http://schemas.microsoft.com/office/drawing/2014/main" id="{BC89DDB6-9BC1-BDBB-3A5C-B624AC45A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27" y="1205690"/>
            <a:ext cx="2371725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reating a 3D reference for the entire column">
            <a:extLst>
              <a:ext uri="{FF2B5EF4-FFF2-40B4-BE49-F238E27FC236}">
                <a16:creationId xmlns:a16="http://schemas.microsoft.com/office/drawing/2014/main" id="{4485E678-2926-B354-FF0A-FD203A71C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491" y="1839871"/>
            <a:ext cx="4330996" cy="193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sing a named 3-D reference in a formula">
            <a:extLst>
              <a:ext uri="{FF2B5EF4-FFF2-40B4-BE49-F238E27FC236}">
                <a16:creationId xmlns:a16="http://schemas.microsoft.com/office/drawing/2014/main" id="{EE909C13-EB11-D0F1-7AC7-905C32F68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277" y="3127231"/>
            <a:ext cx="239077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8FB2572-2694-0148-FE34-1066E1547D29}"/>
              </a:ext>
            </a:extLst>
          </p:cNvPr>
          <p:cNvCxnSpPr>
            <a:endCxn id="4100" idx="0"/>
          </p:cNvCxnSpPr>
          <p:nvPr/>
        </p:nvCxnSpPr>
        <p:spPr>
          <a:xfrm>
            <a:off x="3674052" y="1440349"/>
            <a:ext cx="2815937" cy="39952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F32882C-7F38-FCB0-2C0E-B59A2CA2E50D}"/>
              </a:ext>
            </a:extLst>
          </p:cNvPr>
          <p:cNvCxnSpPr>
            <a:stCxn id="4100" idx="2"/>
            <a:endCxn id="4102" idx="2"/>
          </p:cNvCxnSpPr>
          <p:nvPr/>
        </p:nvCxnSpPr>
        <p:spPr>
          <a:xfrm rot="5400000">
            <a:off x="4315257" y="1933573"/>
            <a:ext cx="338141" cy="4011324"/>
          </a:xfrm>
          <a:prstGeom prst="bentConnector3">
            <a:avLst>
              <a:gd name="adj1" fmla="val 16760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047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3"/>
          <p:cNvSpPr txBox="1">
            <a:spLocks noGrp="1"/>
          </p:cNvSpPr>
          <p:nvPr>
            <p:ph type="ctrTitle"/>
          </p:nvPr>
        </p:nvSpPr>
        <p:spPr>
          <a:xfrm>
            <a:off x="1964850" y="260449"/>
            <a:ext cx="5214300" cy="693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Some Excel functions supporting 3D Reference</a:t>
            </a:r>
            <a:endParaRPr sz="20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C6EF3F7-541F-B446-EE6E-6C4BFD93C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370" y="1143024"/>
            <a:ext cx="7975260" cy="30469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Exo 2"/>
                <a:cs typeface="Courier New" panose="02070309020205020404" pitchFamily="49" charset="0"/>
              </a:rPr>
              <a:t>SUM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Exo 2"/>
                <a:cs typeface="Open Sans" panose="020B0606030504020204" pitchFamily="34" charset="0"/>
              </a:rPr>
              <a:t> - adds up numerical values.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Exo 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Exo 2"/>
                <a:cs typeface="Courier New" panose="02070309020205020404" pitchFamily="49" charset="0"/>
              </a:rPr>
              <a:t>AVERAGE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Exo 2"/>
                <a:cs typeface="Open Sans" panose="020B0606030504020204" pitchFamily="34" charset="0"/>
              </a:rPr>
              <a:t> - calculates arithmetic mean of numbers.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Exo 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Exo 2"/>
                <a:cs typeface="Courier New" panose="02070309020205020404" pitchFamily="49" charset="0"/>
              </a:rPr>
              <a:t>AVERAGEA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Exo 2"/>
                <a:cs typeface="Open Sans" panose="020B0606030504020204" pitchFamily="34" charset="0"/>
              </a:rPr>
              <a:t> - calculates arithmetic mean of values, including numbers, text 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Exo 2"/>
                <a:cs typeface="Open Sans" panose="020B0606030504020204" pitchFamily="34" charset="0"/>
              </a:rPr>
              <a:t>logicals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Exo 2"/>
                <a:cs typeface="Open Sans" panose="020B0606030504020204" pitchFamily="34" charset="0"/>
              </a:rPr>
              <a:t>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Exo 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Exo 2"/>
                <a:cs typeface="Courier New" panose="02070309020205020404" pitchFamily="49" charset="0"/>
              </a:rPr>
              <a:t>COUNT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Exo 2"/>
                <a:cs typeface="Open Sans" panose="020B0606030504020204" pitchFamily="34" charset="0"/>
              </a:rPr>
              <a:t> - Counts cells with numbers.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Exo 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Exo 2"/>
                <a:cs typeface="Courier New" panose="02070309020205020404" pitchFamily="49" charset="0"/>
              </a:rPr>
              <a:t>COUNTA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Exo 2"/>
                <a:cs typeface="Open Sans" panose="020B0606030504020204" pitchFamily="34" charset="0"/>
              </a:rPr>
              <a:t> - Counts non-empty cells.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Exo 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Exo 2"/>
                <a:cs typeface="Courier New" panose="02070309020205020404" pitchFamily="49" charset="0"/>
              </a:rPr>
              <a:t>MAX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Exo 2"/>
                <a:cs typeface="Open Sans" panose="020B0606030504020204" pitchFamily="34" charset="0"/>
              </a:rPr>
              <a:t> - Returns the largest value.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Exo 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Exo 2"/>
                <a:cs typeface="Courier New" panose="02070309020205020404" pitchFamily="49" charset="0"/>
              </a:rPr>
              <a:t>MAXA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Exo 2"/>
                <a:cs typeface="Open Sans" panose="020B0606030504020204" pitchFamily="34" charset="0"/>
              </a:rPr>
              <a:t> - Returns the largest value, including text 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Exo 2"/>
                <a:cs typeface="Open Sans" panose="020B0606030504020204" pitchFamily="34" charset="0"/>
              </a:rPr>
              <a:t>logicals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Exo 2"/>
                <a:cs typeface="Open Sans" panose="020B0606030504020204" pitchFamily="34" charset="0"/>
              </a:rPr>
              <a:t>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Exo 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Exo 2"/>
                <a:cs typeface="Courier New" panose="02070309020205020404" pitchFamily="49" charset="0"/>
              </a:rPr>
              <a:t>MIN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Exo 2"/>
                <a:cs typeface="Open Sans" panose="020B0606030504020204" pitchFamily="34" charset="0"/>
              </a:rPr>
              <a:t> - Finds the smallest value.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Exo 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Exo 2"/>
                <a:cs typeface="Courier New" panose="02070309020205020404" pitchFamily="49" charset="0"/>
              </a:rPr>
              <a:t>MINA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Exo 2"/>
                <a:cs typeface="Open Sans" panose="020B0606030504020204" pitchFamily="34" charset="0"/>
              </a:rPr>
              <a:t> - Finds the smallest value, including text 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Exo 2"/>
                <a:cs typeface="Open Sans" panose="020B0606030504020204" pitchFamily="34" charset="0"/>
              </a:rPr>
              <a:t>logicals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Exo 2"/>
                <a:cs typeface="Open Sans" panose="020B0606030504020204" pitchFamily="34" charset="0"/>
              </a:rPr>
              <a:t>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Exo 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Exo 2"/>
                <a:cs typeface="Courier New" panose="02070309020205020404" pitchFamily="49" charset="0"/>
              </a:rPr>
              <a:t>PRODUCT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Exo 2"/>
                <a:cs typeface="Open Sans" panose="020B0606030504020204" pitchFamily="34" charset="0"/>
              </a:rPr>
              <a:t> - Multiplies numbers.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Exo 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Exo 2"/>
                <a:cs typeface="Courier New" panose="02070309020205020404" pitchFamily="49" charset="0"/>
              </a:rPr>
              <a:t>STDEV, STDEVA, STDEVP, STDEVPA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Exo 2"/>
                <a:cs typeface="Open Sans" panose="020B0606030504020204" pitchFamily="34" charset="0"/>
              </a:rPr>
              <a:t> - Calculate a sample deviation of a specified set of values.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Exo 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Exo 2"/>
                <a:cs typeface="Courier New" panose="02070309020205020404" pitchFamily="49" charset="0"/>
              </a:rPr>
              <a:t>VAR, VARA, VARP, VARPA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Exo 2"/>
                <a:cs typeface="Open Sans" panose="020B0606030504020204" pitchFamily="34" charset="0"/>
              </a:rPr>
              <a:t> - Returns a sample variance of a specified set of values.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886005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3"/>
          <p:cNvSpPr txBox="1">
            <a:spLocks noGrp="1"/>
          </p:cNvSpPr>
          <p:nvPr>
            <p:ph type="ctrTitle"/>
          </p:nvPr>
        </p:nvSpPr>
        <p:spPr>
          <a:xfrm>
            <a:off x="1964850" y="260449"/>
            <a:ext cx="5214300" cy="693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How 3D References change?</a:t>
            </a:r>
            <a:endParaRPr sz="20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C6EF3F7-541F-B446-EE6E-6C4BFD93C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122" y="953617"/>
            <a:ext cx="4823756" cy="175432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latin typeface="Exo 2"/>
              </a:rPr>
              <a:t>If you: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Exo 2"/>
              </a:rPr>
              <a:t>Insert, move or copy sheets within endpoints.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dirty="0">
                <a:latin typeface="Exo 2"/>
              </a:rPr>
              <a:t>Delete or move sheets outside of endpoints.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Exo 2"/>
              </a:rPr>
              <a:t>Move an endpoint</a:t>
            </a:r>
            <a:r>
              <a:rPr lang="en-US" altLang="en-US" sz="1800" dirty="0">
                <a:latin typeface="Exo 2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Exo 2"/>
              </a:rPr>
              <a:t>Reverse endpoint.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dirty="0">
                <a:latin typeface="Exo 2"/>
              </a:rPr>
              <a:t>Delete an endpoint.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Exo 2"/>
            </a:endParaRPr>
          </a:p>
        </p:txBody>
      </p:sp>
      <p:pic>
        <p:nvPicPr>
          <p:cNvPr id="8194" name="Picture 2" descr="Reversing the 3D reference endpoints changes one of the endpoint sheets.">
            <a:extLst>
              <a:ext uri="{FF2B5EF4-FFF2-40B4-BE49-F238E27FC236}">
                <a16:creationId xmlns:a16="http://schemas.microsoft.com/office/drawing/2014/main" id="{3A984D0B-3B5B-1415-5F3F-3EA928A79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2" y="2897325"/>
            <a:ext cx="23907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117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1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21"/>
          <p:cNvSpPr txBox="1">
            <a:spLocks noGrp="1"/>
          </p:cNvSpPr>
          <p:nvPr>
            <p:ph type="ctrTitle"/>
          </p:nvPr>
        </p:nvSpPr>
        <p:spPr>
          <a:xfrm flipH="1">
            <a:off x="76027" y="2801131"/>
            <a:ext cx="6110027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Structured Reference</a:t>
            </a:r>
            <a:endParaRPr dirty="0"/>
          </a:p>
        </p:txBody>
      </p:sp>
      <p:cxnSp>
        <p:nvCxnSpPr>
          <p:cNvPr id="720" name="Google Shape;720;p121"/>
          <p:cNvCxnSpPr>
            <a:cxnSpLocks/>
          </p:cNvCxnSpPr>
          <p:nvPr/>
        </p:nvCxnSpPr>
        <p:spPr>
          <a:xfrm>
            <a:off x="0" y="4028275"/>
            <a:ext cx="315190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1" name="Google Shape;721;p121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722" name="Google Shape;722;p121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21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21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21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21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0643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3"/>
          <p:cNvSpPr txBox="1">
            <a:spLocks noGrp="1"/>
          </p:cNvSpPr>
          <p:nvPr>
            <p:ph type="ctrTitle"/>
          </p:nvPr>
        </p:nvSpPr>
        <p:spPr>
          <a:xfrm>
            <a:off x="1964850" y="221232"/>
            <a:ext cx="5214300" cy="693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Named Ranges</a:t>
            </a:r>
            <a:endParaRPr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ABF82E4-80EC-8837-37D7-DD7C35E661DC}"/>
              </a:ext>
            </a:extLst>
          </p:cNvPr>
          <p:cNvSpPr txBox="1">
            <a:spLocks noChangeArrowheads="1"/>
          </p:cNvSpPr>
          <p:nvPr/>
        </p:nvSpPr>
        <p:spPr>
          <a:xfrm>
            <a:off x="1452511" y="1630431"/>
            <a:ext cx="4207350" cy="227978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tx1"/>
                </a:solidFill>
                <a:latin typeface="Exo 2"/>
              </a:rPr>
              <a:t>First we need to convert data into table. To convert: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altLang="en-US" dirty="0">
                <a:solidFill>
                  <a:schemeClr val="tx1"/>
                </a:solidFill>
                <a:latin typeface="Exo 2"/>
              </a:rPr>
              <a:t>Go to </a:t>
            </a:r>
            <a:r>
              <a:rPr lang="en-US" altLang="en-US" b="1" dirty="0">
                <a:solidFill>
                  <a:schemeClr val="tx1"/>
                </a:solidFill>
                <a:latin typeface="Exo 2"/>
              </a:rPr>
              <a:t>Insert</a:t>
            </a:r>
            <a:r>
              <a:rPr lang="en-US" altLang="en-US" dirty="0">
                <a:solidFill>
                  <a:schemeClr val="tx1"/>
                </a:solidFill>
                <a:latin typeface="Exo 2"/>
              </a:rPr>
              <a:t> tab.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altLang="en-US" dirty="0">
                <a:solidFill>
                  <a:schemeClr val="tx1"/>
                </a:solidFill>
                <a:latin typeface="Exo 2"/>
              </a:rPr>
              <a:t>Select </a:t>
            </a:r>
            <a:r>
              <a:rPr lang="en-US" altLang="en-US" b="1" dirty="0">
                <a:solidFill>
                  <a:schemeClr val="tx1"/>
                </a:solidFill>
                <a:latin typeface="Exo 2"/>
              </a:rPr>
              <a:t>Table</a:t>
            </a:r>
            <a:r>
              <a:rPr lang="en-US" altLang="en-US" dirty="0">
                <a:solidFill>
                  <a:schemeClr val="tx1"/>
                </a:solidFill>
                <a:latin typeface="Exo 2"/>
              </a:rPr>
              <a:t> Command.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en-US" dirty="0">
              <a:solidFill>
                <a:schemeClr val="tx1"/>
              </a:solidFill>
              <a:latin typeface="Exo 2"/>
            </a:endParaRP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tx1"/>
                </a:solidFill>
                <a:latin typeface="Exo 2"/>
              </a:rPr>
              <a:t>Now, assign a name to the table: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altLang="en-US" dirty="0">
                <a:solidFill>
                  <a:schemeClr val="tx1"/>
                </a:solidFill>
                <a:latin typeface="Exo 2"/>
              </a:rPr>
              <a:t>Go to </a:t>
            </a:r>
            <a:r>
              <a:rPr lang="en-US" altLang="en-US" b="1" dirty="0">
                <a:solidFill>
                  <a:schemeClr val="tx1"/>
                </a:solidFill>
                <a:latin typeface="Exo 2"/>
              </a:rPr>
              <a:t>Formulas </a:t>
            </a:r>
            <a:r>
              <a:rPr lang="en-US" altLang="en-US" dirty="0">
                <a:solidFill>
                  <a:schemeClr val="tx1"/>
                </a:solidFill>
                <a:latin typeface="Exo 2"/>
              </a:rPr>
              <a:t>tab.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altLang="en-US" dirty="0">
                <a:solidFill>
                  <a:schemeClr val="tx1"/>
                </a:solidFill>
                <a:latin typeface="Exo 2"/>
              </a:rPr>
              <a:t>Select </a:t>
            </a:r>
            <a:r>
              <a:rPr lang="en-US" altLang="en-US" b="1" dirty="0">
                <a:solidFill>
                  <a:schemeClr val="tx1"/>
                </a:solidFill>
                <a:latin typeface="Exo 2"/>
              </a:rPr>
              <a:t>Name Manager</a:t>
            </a:r>
            <a:r>
              <a:rPr lang="en-US" altLang="en-US" dirty="0">
                <a:solidFill>
                  <a:schemeClr val="tx1"/>
                </a:solidFill>
                <a:latin typeface="Exo 2"/>
              </a:rPr>
              <a:t> from </a:t>
            </a:r>
            <a:r>
              <a:rPr lang="en-US" altLang="en-US" b="1" dirty="0">
                <a:solidFill>
                  <a:schemeClr val="tx1"/>
                </a:solidFill>
                <a:latin typeface="Exo 2"/>
              </a:rPr>
              <a:t>Define Names</a:t>
            </a:r>
            <a:r>
              <a:rPr lang="en-US" altLang="en-US" dirty="0">
                <a:solidFill>
                  <a:schemeClr val="tx1"/>
                </a:solidFill>
                <a:latin typeface="Exo 2"/>
              </a:rPr>
              <a:t> group.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altLang="en-US" dirty="0">
                <a:solidFill>
                  <a:schemeClr val="tx1"/>
                </a:solidFill>
                <a:latin typeface="Exo 2"/>
              </a:rPr>
              <a:t>Select </a:t>
            </a:r>
            <a:r>
              <a:rPr lang="en-US" altLang="en-US" b="1" dirty="0">
                <a:solidFill>
                  <a:schemeClr val="tx1"/>
                </a:solidFill>
                <a:latin typeface="Exo 2"/>
              </a:rPr>
              <a:t>Edit</a:t>
            </a:r>
            <a:r>
              <a:rPr lang="en-US" altLang="en-US" dirty="0">
                <a:solidFill>
                  <a:schemeClr val="tx1"/>
                </a:solidFill>
                <a:latin typeface="Exo 2"/>
              </a:rPr>
              <a:t>.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altLang="en-US" dirty="0">
                <a:solidFill>
                  <a:schemeClr val="tx1"/>
                </a:solidFill>
                <a:latin typeface="Exo 2"/>
              </a:rPr>
              <a:t>Type a suitable name for your table in </a:t>
            </a:r>
            <a:r>
              <a:rPr lang="en-US" altLang="en-US" b="1" dirty="0">
                <a:solidFill>
                  <a:schemeClr val="tx1"/>
                </a:solidFill>
                <a:latin typeface="Exo 2"/>
              </a:rPr>
              <a:t>Name</a:t>
            </a:r>
            <a:r>
              <a:rPr lang="en-US" altLang="en-US" dirty="0">
                <a:solidFill>
                  <a:schemeClr val="tx1"/>
                </a:solidFill>
                <a:latin typeface="Exo 2"/>
              </a:rPr>
              <a:t> box.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altLang="en-US" dirty="0">
                <a:solidFill>
                  <a:schemeClr val="tx1"/>
                </a:solidFill>
                <a:latin typeface="Exo 2"/>
              </a:rPr>
              <a:t>Press </a:t>
            </a:r>
            <a:r>
              <a:rPr lang="en-US" altLang="en-US" b="1" dirty="0">
                <a:solidFill>
                  <a:schemeClr val="tx1"/>
                </a:solidFill>
                <a:latin typeface="Exo 2"/>
              </a:rPr>
              <a:t>Ok</a:t>
            </a:r>
            <a:r>
              <a:rPr lang="en-US" altLang="en-US" dirty="0">
                <a:solidFill>
                  <a:schemeClr val="tx1"/>
                </a:solidFill>
                <a:latin typeface="Exo 2"/>
              </a:rPr>
              <a:t>.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altLang="en-US" dirty="0">
              <a:solidFill>
                <a:schemeClr val="tx1"/>
              </a:solidFill>
              <a:latin typeface="Exo 2"/>
            </a:endParaRPr>
          </a:p>
        </p:txBody>
      </p:sp>
      <p:pic>
        <p:nvPicPr>
          <p:cNvPr id="9218" name="Picture 2" descr="20141023c">
            <a:extLst>
              <a:ext uri="{FF2B5EF4-FFF2-40B4-BE49-F238E27FC236}">
                <a16:creationId xmlns:a16="http://schemas.microsoft.com/office/drawing/2014/main" id="{24670038-0E43-F98E-2748-D502DE054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59" y="1468581"/>
            <a:ext cx="2535382" cy="260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60668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XL Blue variant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2325</TotalTime>
  <Words>753</Words>
  <Application>Microsoft Office PowerPoint</Application>
  <PresentationFormat>On-screen Show (16:9)</PresentationFormat>
  <Paragraphs>73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Catamaran Light</vt:lpstr>
      <vt:lpstr>Exo 2</vt:lpstr>
      <vt:lpstr>Fira Sans Extra Condensed Medium</vt:lpstr>
      <vt:lpstr>Roboto Condensed Light</vt:lpstr>
      <vt:lpstr>Wingdings</vt:lpstr>
      <vt:lpstr>Tech Newsletter XL Blue variant by Slidesgo</vt:lpstr>
      <vt:lpstr>3D Reference</vt:lpstr>
      <vt:lpstr>What is a 3D Reference?</vt:lpstr>
      <vt:lpstr>Create 3D Reference</vt:lpstr>
      <vt:lpstr>Create a name for 3D Reference</vt:lpstr>
      <vt:lpstr>Create a name for 3D Reference</vt:lpstr>
      <vt:lpstr>Some Excel functions supporting 3D Reference</vt:lpstr>
      <vt:lpstr>How 3D References change?</vt:lpstr>
      <vt:lpstr>Structured Reference</vt:lpstr>
      <vt:lpstr>Named Ranges</vt:lpstr>
      <vt:lpstr>Named Ranges (Cntd…)</vt:lpstr>
      <vt:lpstr>Create Structured Reference</vt:lpstr>
      <vt:lpstr>Tasks</vt:lpstr>
      <vt:lpstr>Tasks</vt:lpstr>
      <vt:lpstr>Tasks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NEWSLETTER</dc:title>
  <cp:lastModifiedBy>Ahnaf Mubashshir</cp:lastModifiedBy>
  <cp:revision>11</cp:revision>
  <dcterms:modified xsi:type="dcterms:W3CDTF">2022-12-12T17:11:38Z</dcterms:modified>
</cp:coreProperties>
</file>